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4752286-C4CF-4C8D-B120-AF6A7979D33F}" type="slidenum">
              <a:t>‹#›</a:t>
            </a:fld>
            <a:endParaRPr lang="pl-PL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5039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3F3B538-1AE4-45FC-BA72-E62F4F2935C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8612D2-AA51-4145-8FBF-262AB1299F8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FCAF0-19E6-45C2-9DF1-AE31FE7446F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7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11549B-8552-43F2-AFB0-60D5814E557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2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7FAD22-99A1-4A4D-AD25-E88F98D4C12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1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513DCE-4B1E-4667-9DD5-FE9773F3AE5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4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6A31D8-A198-40DC-9CE0-5096819EA5E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B0E169-B3D0-41C7-9C3E-0A3C1A2C081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062601-8FED-41E0-95FE-980248C3525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3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10DFF-61F7-4FEC-8B6D-4F9BBB340BC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4729B7-FA43-4A92-9161-8684DB0601C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5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5FDC58-E091-43AF-BF57-E4F26BA51A4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6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CA61DB2-214A-46D8-9D8D-07CE88318FC9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l-PL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l-PL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.com.pl/artykuly/wszystkie/artykul-rodzaje-matryc-w-monitorach.bhtml" TargetMode="External"/><Relationship Id="rId3" Type="http://schemas.openxmlformats.org/officeDocument/2006/relationships/hyperlink" Target="http://pclab.pl/art41137-4.html" TargetMode="External"/><Relationship Id="rId7" Type="http://schemas.openxmlformats.org/officeDocument/2006/relationships/hyperlink" Target="http://telewizor.eu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cformat.pl/Co-swieci-w-ekranie-LCD,a,931,strona,2" TargetMode="External"/><Relationship Id="rId5" Type="http://schemas.openxmlformats.org/officeDocument/2006/relationships/hyperlink" Target="http://wikipedia.org/" TargetMode="External"/><Relationship Id="rId4" Type="http://schemas.openxmlformats.org/officeDocument/2006/relationships/hyperlink" Target="http://miroslawzelent.pl/wyklady/monitory-komputerowe-budowa-crt-lcd-wyklad.pdf" TargetMode="External"/><Relationship Id="rId9" Type="http://schemas.openxmlformats.org/officeDocument/2006/relationships/hyperlink" Target="https://www.google.pl/imghp?hl=pl&amp;tab=wi&amp;ei=qnjoVpiYJMH9yQOq_ZRA&amp;ved=0EKouCBQoA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Monitory LCD, LED, OLED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503999" y="2707070"/>
            <a:ext cx="9071640" cy="2508379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Budowa,</a:t>
            </a:r>
          </a:p>
          <a:p>
            <a:pPr marL="0" lv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 zasada działania,</a:t>
            </a:r>
          </a:p>
          <a:p>
            <a:pPr marL="0" lv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rodzaje i typy matryc.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37480"/>
            <a:ext cx="9071640" cy="7898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Liberation SansRockwell Extra Bold" pitchFamily="34"/>
              </a:rPr>
              <a:t>Filtr selektywny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640080" lvl="0" indent="-246600" algn="l">
              <a:buNone/>
              <a:tabLst>
                <a:tab pos="640080" algn="l"/>
              </a:tabLst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Występuje na powierzchni ekranu monitora LCD.</a:t>
            </a:r>
          </a:p>
          <a:p>
            <a:pPr marL="640080" lvl="0" indent="-246600" algn="l">
              <a:buNone/>
              <a:tabLst>
                <a:tab pos="640080" algn="l"/>
              </a:tabLst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Kieruje w stronę oczu dwa obrazy o różnej perspektywie.</a:t>
            </a:r>
          </a:p>
          <a:p>
            <a:pPr marL="640080" lvl="0" indent="-246600" algn="l">
              <a:buNone/>
              <a:tabLst>
                <a:tab pos="640080" algn="l"/>
              </a:tabLst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Mózg przetwarza otrzymaną informację i tworzy</a:t>
            </a:r>
          </a:p>
          <a:p>
            <a:pPr marL="640080" lvl="0" indent="-246600" algn="l">
              <a:buNone/>
              <a:tabLst>
                <a:tab pos="640080" algn="l"/>
              </a:tabLst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trójwymiarową scenę.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37480"/>
            <a:ext cx="9071640" cy="7898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Liberation SansRockwell Extra Bold" pitchFamily="34"/>
              </a:rPr>
              <a:t>Rodzaje paneli LCD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algn="l" hangingPunct="1">
              <a:buNone/>
            </a:pPr>
            <a:r>
              <a:rPr lang="pl-PL" sz="1650">
                <a:solidFill>
                  <a:srgbClr val="FFFFFF"/>
                </a:solidFill>
                <a:latin typeface="Constantia"/>
              </a:rPr>
              <a:t>Wyświetlacze ciekłokrystaliczne mogą pracować w trybie transmisyjnym, odbiciowym lub administracyjnym.</a:t>
            </a:r>
          </a:p>
          <a:p>
            <a:pPr marL="0" lvl="0" indent="0" algn="l" hangingPunct="1">
              <a:buChar char="➔"/>
            </a:pPr>
            <a:r>
              <a:rPr lang="pl-PL" sz="1650" i="1">
                <a:solidFill>
                  <a:srgbClr val="FFFFFF"/>
                </a:solidFill>
                <a:latin typeface="Constantia"/>
              </a:rPr>
              <a:t>Wyświetlacze transmisyjne</a:t>
            </a:r>
            <a:r>
              <a:rPr lang="pl-PL" sz="1650">
                <a:solidFill>
                  <a:srgbClr val="FFFFFF"/>
                </a:solidFill>
                <a:latin typeface="Constantia"/>
              </a:rPr>
              <a:t> są oświetlane z jednej strony, a powstające na nich obrazy ogląda się od drugiej strony. Stąd aktywne piksele są w takich wyświetlaczach zawsze ciemne, a nieaktywne jasne.</a:t>
            </a:r>
          </a:p>
          <a:p>
            <a:pPr marL="0" lvl="0" indent="0" algn="l" hangingPunct="1">
              <a:buChar char="➔"/>
            </a:pPr>
            <a:r>
              <a:rPr lang="pl-PL" sz="1650" i="1">
                <a:solidFill>
                  <a:srgbClr val="FFFFFF"/>
                </a:solidFill>
                <a:latin typeface="Constantia"/>
              </a:rPr>
              <a:t>Wyświetlacze odbiciowe</a:t>
            </a:r>
            <a:r>
              <a:rPr lang="pl-PL" sz="1650">
                <a:solidFill>
                  <a:srgbClr val="FFFFFF"/>
                </a:solidFill>
                <a:latin typeface="Constantia"/>
              </a:rPr>
              <a:t> posiadają na swoim dnie lustro, które odbija dochodzące do powierzchni wyświetlacza światło. Tego rodzaju wyświetlacze mogą pracować wyłącznie w trybie biernym i posiadają zwykle niezbyt dużą intensywność generowanego obrazu, ale za to mają one bardzo mały pobór mocy.</a:t>
            </a:r>
          </a:p>
          <a:p>
            <a:pPr marL="0" lvl="0" indent="0" algn="l" hangingPunct="1">
              <a:buChar char="➔"/>
            </a:pPr>
            <a:r>
              <a:rPr lang="pl-PL" sz="1650">
                <a:solidFill>
                  <a:srgbClr val="FFFFFF"/>
                </a:solidFill>
                <a:latin typeface="Constantia"/>
              </a:rPr>
              <a:t>Istnieją także </a:t>
            </a:r>
            <a:r>
              <a:rPr lang="pl-PL" sz="1650" i="1">
                <a:solidFill>
                  <a:srgbClr val="FFFFFF"/>
                </a:solidFill>
                <a:latin typeface="Constantia"/>
              </a:rPr>
              <a:t>wyświetlacze trans-reflektywne</a:t>
            </a:r>
            <a:r>
              <a:rPr lang="pl-PL" sz="1650">
                <a:solidFill>
                  <a:srgbClr val="FFFFFF"/>
                </a:solidFill>
                <a:latin typeface="Constantia"/>
              </a:rPr>
              <a:t>, które posiadają zalety obu trybów. Przy włączonym podświetleniu obraz na nich ma dużą jasność, natomiast w celu zmniejszenia poboru mocy podświetlenie można wyłączyć i przejść w tryb odbiciowy.</a:t>
            </a:r>
          </a:p>
          <a:p>
            <a:pPr marL="0" lvl="0" indent="0" algn="l" hangingPunct="1">
              <a:buNone/>
            </a:pPr>
            <a:endParaRPr lang="pl-PL" sz="1650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4359" y="1728000"/>
            <a:ext cx="9071640" cy="4384440"/>
          </a:xfrm>
        </p:spPr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sz="2400" dirty="0">
                <a:solidFill>
                  <a:schemeClr val="bg1"/>
                </a:solidFill>
              </a:rPr>
              <a:t>   </a:t>
            </a:r>
            <a:r>
              <a:rPr lang="pl-PL" sz="2400" dirty="0" smtClean="0">
                <a:solidFill>
                  <a:schemeClr val="bg1"/>
                </a:solidFill>
              </a:rPr>
              <a:t>  </a:t>
            </a:r>
            <a:r>
              <a:rPr lang="pl-PL" sz="2400" dirty="0">
                <a:solidFill>
                  <a:schemeClr val="bg1"/>
                </a:solidFill>
              </a:rPr>
              <a:t>Każdy panel LCD wyświetla określoną liczbę kolorów wyrażonych w bitach nazwaną głębią koloru. Najczęściej stosowane panele (dla jednego z 3 składowych kolorów RGB) to: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6 bitowe (18bit RGB)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8 bitowe (24bit RGB)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10 bitowe (30 bit RGB)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12 bitowe (36 bit RGB)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14 bitowe (42 bit RGB)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16 bitowe (48 bit RGB)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18 bitowe (54 bit RGB)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Rodzaje Matryc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Matryce TN i TN+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Najpopularniejsze matryce wykorzystywane w monitorach LCD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Ich zaletą jest niska cena i krótki czas reakcji.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47520"/>
            <a:ext cx="5544000" cy="49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160000" y="5472000"/>
            <a:ext cx="4039481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Monitor z matrycą TN (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Twisted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Nematic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Matryce MVA i PVA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Mają lepsze odwzorowanie kolorów nic TN i TN+, dużo większe są też kąty widzenia.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Matryce te mają niski czas reakcji piksela.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Są jednak droższe od monitorów TN i TN+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91279" y="7560"/>
            <a:ext cx="6156720" cy="546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800000" y="5112000"/>
            <a:ext cx="698399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Monitor z matrycą MVA (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Milti-domain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Vertical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pl-PL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Alignment</a:t>
            </a:r>
            <a:r>
              <a:rPr lang="pl-PL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62479" y="38880"/>
            <a:ext cx="6689519" cy="5937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662479" y="5328000"/>
            <a:ext cx="740951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Monitor z matrycą PVA (Patterned Vertical Alignment)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Matryce IPS.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Charakteryzują się bardzo dobrymi kolorami, niskim czasem reakcji piksela i dużym kątem widzenia. Są jednak bardzo drogie.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4000" y="16920"/>
            <a:ext cx="6552000" cy="5815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088000" y="6048000"/>
            <a:ext cx="427826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Monitor z matrycą IPS (In-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Plane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Switching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Matryce TFT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W matrycach TFT za każdy piksel odpowiedzialny jest określony tranzystor.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 Technologia ta pozwala na uzyskanie wysokich parametrów obrazu, w szczególności duży jest kąt widzenia oraz czytelność obrazu.</a:t>
            </a:r>
          </a:p>
          <a:p>
            <a:pPr lvl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90040" y="38520"/>
            <a:ext cx="6933960" cy="6153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490040" y="6192000"/>
            <a:ext cx="450114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Monitor z matrycą TFT (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Thin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-Film 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Transistor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Matryce S-IPS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Matryce S-IPS są rozwinięciem technologii IPS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Oferują więc szerokie kąty widzenia i krótki czas odświeżania pikseli</a:t>
            </a:r>
          </a:p>
          <a:p>
            <a:pPr lvl="0"/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6480" y="0"/>
            <a:ext cx="7985519" cy="588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224000" y="5976000"/>
            <a:ext cx="5002886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Monitor z 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martycą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S-IPS (Super In-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Plane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Switching</a:t>
            </a:r>
            <a:endParaRPr lang="pl-PL" sz="1800" b="0" i="0" u="none" strike="noStrike" kern="1200" cap="none" dirty="0">
              <a:ln>
                <a:noFill/>
              </a:ln>
              <a:solidFill>
                <a:schemeClr val="bg1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Matryce Aktywne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każdy </a:t>
            </a:r>
            <a:r>
              <a:rPr lang="pl-PL" dirty="0" err="1">
                <a:solidFill>
                  <a:schemeClr val="bg1"/>
                </a:solidFill>
              </a:rPr>
              <a:t>subpiksel</a:t>
            </a:r>
            <a:r>
              <a:rPr lang="pl-PL" dirty="0">
                <a:solidFill>
                  <a:schemeClr val="bg1"/>
                </a:solidFill>
              </a:rPr>
              <a:t> sterowany jest oddzielnym tranzystorem cienkowarstwowymi (</a:t>
            </a:r>
            <a:r>
              <a:rPr lang="pl-PL" dirty="0" err="1">
                <a:solidFill>
                  <a:schemeClr val="bg1"/>
                </a:solidFill>
              </a:rPr>
              <a:t>ozn</a:t>
            </a:r>
            <a:r>
              <a:rPr lang="pl-PL" dirty="0">
                <a:solidFill>
                  <a:schemeClr val="bg1"/>
                </a:solidFill>
              </a:rPr>
              <a:t>. TFT - </a:t>
            </a:r>
            <a:r>
              <a:rPr lang="pl-PL" dirty="0" err="1">
                <a:solidFill>
                  <a:schemeClr val="bg1"/>
                </a:solidFill>
              </a:rPr>
              <a:t>Thin</a:t>
            </a:r>
            <a:r>
              <a:rPr lang="pl-PL" dirty="0">
                <a:solidFill>
                  <a:schemeClr val="bg1"/>
                </a:solidFill>
              </a:rPr>
              <a:t> Film </a:t>
            </a:r>
            <a:r>
              <a:rPr lang="pl-PL" dirty="0" err="1">
                <a:solidFill>
                  <a:schemeClr val="bg1"/>
                </a:solidFill>
              </a:rPr>
              <a:t>Transistor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  <a:p>
            <a:pPr lvl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Matryca </a:t>
            </a:r>
            <a:r>
              <a:rPr lang="pl-PL" dirty="0" err="1">
                <a:solidFill>
                  <a:schemeClr val="bg1"/>
                </a:solidFill>
                <a:latin typeface="Rockwell Extra Bold" pitchFamily="18"/>
              </a:rPr>
              <a:t>Twisted</a:t>
            </a: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ckwell Extra Bold" pitchFamily="18"/>
              </a:rPr>
              <a:t>Nematic</a:t>
            </a:r>
            <a:endParaRPr lang="pl-PL" dirty="0">
              <a:solidFill>
                <a:schemeClr val="bg1"/>
              </a:solidFill>
              <a:latin typeface="Rockwell Extra Bold" pitchFamily="18"/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808" y="1547589"/>
            <a:ext cx="9071640" cy="4384440"/>
          </a:xfrm>
        </p:spPr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z="2400" dirty="0">
                <a:solidFill>
                  <a:schemeClr val="bg1"/>
                </a:solidFill>
              </a:rPr>
              <a:t>Przyłożenie napięcia powoduje obrót cząstek ciekłego kryształu do pozycji prostopadłej do płaszczyzn elektrod na przeciwległych ściankach ekranu i zablokowanie </a:t>
            </a:r>
            <a:r>
              <a:rPr lang="pl-PL" sz="2400" dirty="0" smtClean="0">
                <a:solidFill>
                  <a:schemeClr val="bg1"/>
                </a:solidFill>
              </a:rPr>
              <a:t>światła.</a:t>
            </a:r>
            <a:endParaRPr lang="pl-PL" sz="2400" dirty="0">
              <a:solidFill>
                <a:schemeClr val="bg1"/>
              </a:solidFill>
            </a:endParaRPr>
          </a:p>
          <a:p>
            <a:pPr lvl="0"/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0840" y="2808000"/>
            <a:ext cx="8003160" cy="459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92880"/>
            <a:ext cx="9071640" cy="1971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Matryca </a:t>
            </a:r>
            <a:r>
              <a:rPr lang="pl-PL" dirty="0" err="1">
                <a:solidFill>
                  <a:schemeClr val="bg1"/>
                </a:solidFill>
                <a:latin typeface="Rockwell Extra Bold" pitchFamily="18"/>
              </a:rPr>
              <a:t>Multidomain</a:t>
            </a: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ckwell Extra Bold" pitchFamily="18"/>
              </a:rPr>
              <a:t>Vertical</a:t>
            </a: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ckwell Extra Bold" pitchFamily="18"/>
              </a:rPr>
              <a:t>Alignment</a:t>
            </a: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/>
            </a:r>
            <a:br>
              <a:rPr lang="pl-PL" dirty="0">
                <a:solidFill>
                  <a:schemeClr val="bg1"/>
                </a:solidFill>
                <a:latin typeface="Rockwell Extra Bold" pitchFamily="18"/>
              </a:rPr>
            </a:br>
            <a:endParaRPr lang="pl-PL" dirty="0">
              <a:solidFill>
                <a:schemeClr val="bg1"/>
              </a:solidFill>
              <a:latin typeface="Rockwell Extra Bold" pitchFamily="18"/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sz="2400" dirty="0">
                <a:solidFill>
                  <a:schemeClr val="bg1"/>
                </a:solidFill>
              </a:rPr>
              <a:t>Zastosowano skośne (skrętne) ustawienie cząstek ciekłego kryształu, dzięki zastosowaniu specjalnych roztworów Poliamidowych pozwalających ustawiać cząstki pod dowolnym kierunkiem.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4000" y="3168000"/>
            <a:ext cx="6552000" cy="427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Odświeżanie w monitorach LCD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Każdy piksel matrycy LCD jest aktywowany oddzielnie i znajduje się w stanie włączonym albo wyłączonym. Dzięki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większej bezwładności w monitorach LCD prezentacja stabilnego obrazu nie wymaga częstego odświeżania.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Wystarczy częstotliwość rzędu 60 </a:t>
            </a:r>
            <a:r>
              <a:rPr lang="pl-PL" dirty="0" err="1">
                <a:solidFill>
                  <a:schemeClr val="bg1"/>
                </a:solidFill>
              </a:rPr>
              <a:t>Hz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Martwe punkty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Martwe Punkty (ang. </a:t>
            </a:r>
            <a:r>
              <a:rPr lang="pl-PL" dirty="0" err="1">
                <a:solidFill>
                  <a:schemeClr val="bg1"/>
                </a:solidFill>
              </a:rPr>
              <a:t>dead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pixel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To takie piksele w których komórka czerwona, zielona lub niebieska zostaje na stałe włączona lub wyłączona.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6880" y="2880"/>
            <a:ext cx="7485119" cy="7485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Rockwell Extra Bold" pitchFamily="18"/>
              </a:rPr>
              <a:t>Historia monitorów LCD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W 1888 roku niejaki Friedrich </a:t>
            </a:r>
            <a:r>
              <a:rPr lang="pl-PL" dirty="0" err="1">
                <a:solidFill>
                  <a:schemeClr val="bg1"/>
                </a:solidFill>
              </a:rPr>
              <a:t>Reinitzer</a:t>
            </a:r>
            <a:r>
              <a:rPr lang="pl-PL" dirty="0">
                <a:solidFill>
                  <a:schemeClr val="bg1"/>
                </a:solidFill>
              </a:rPr>
              <a:t>, austriacki botanik i chemik, eksperymentując z benzoesanem cholesterolu, odkrywa zjawisko płynnych (ciekłych) kryształów. Jego uwagę zwróciło to, że substancja ma dwie temperatury topnienia. Związek topił się w temperaturze 145°C, zamieniając się w mętną mlecznobiałą ciecz, by po dalszym ogrzewaniu i przekroczeniu 179°C stać się przeźroczystym.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Parametry Monitora LCD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 Kąt widzenia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Czynnik ten określa, pod jakim kątem widzenia obraz nie zmienia swoich właściwości . Obecnie standardem jest wartość 160 stopni ale są również modele o kącie widzenia 178 stopni. Jeżeli zakupimy model o niskim kącie widzenia, obraz idealny uzyskamy tylko wówczas, gdy będziemy siedzieli naprzeciw niego.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Przekątna ekranu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Wielkość monitora to bardzo istotna sprawa – ona również będzie decydowała o cenie, którą przyjdzie nam zapłacić. Zasada jest prosta – im większy monitor, tym wyższa cena. Standardowe modele to te o przekątnych od 15 do 20 cali.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Im większa przekątna ekranu, tym większa rozdzielczość i lepsza jakość obrazu.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Rozdzielczość ekranu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Rozdzielczość ekranu to stosunek ilości pikseli wyświetlanych w poziomie do ilości pikseli wyświetlanych w pionie (np. 1440x900). Im wyższa rozdzielczość, tym wyświetlany obraz jest ostrzejszy.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Czas reakcji piksela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Parametr ten decyduje o tym z jaką szybkością ekran monitora reaguje na zmiany obrazu i jest on liczony w milisekundach (ms). Im niższa wartość parametru, tym lepiej dla jakości obrazu. Dla osób używających komputera do pracy biurowej nie będzie to miało tak wielkiego znaczenia. Natomiast dla graczy grających w dynamiczne gry o szybkiej akcji oraz osób lubiących obejrzeć komfortowo film ważne jest aby parametr ten miał jak najniższą wartość (od 8ms w dół).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Współczynnik kontrastu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Wartość tego parametru decyduje o ostrości obrazu – określa on różnicę pomiędzy jasnością bieli a ciemnością czerni. Modele ze średniej półki charakteryzują się kontrastem od 700:1 w górę . Parametr ten będzie mało istotny dla osób wykorzystujących komputer do prac biurowych, natomiast bardzo istotny dla osób zajmujących się tworzeniem i obróbką grafiki.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Luminacja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Luminacja, podawana w kandelach na metr kwadratowy (cd/m2), określa maksymalną światłość, jaką emituje ekran wyświetlający czystą biel. Im wyższa wartość, tym większe nasycenie barw i wyraźniejszy obraz. Średnio wartość tego współczynnika mieści się w granicach od 300 do 500 cd/m2 . Znaczenie tego parametru jest podobne jak w przypadku współczynnika kontrastu – wszystko zależy od preferencji przyszłego użytkownika.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Ilość wyświetlanych kolorów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Parametr ten decyduje o ostrości i jakości wyświetlanego obrazu. Im więcej kolorów jest w stanie wyświetlić monitor, tym lepszej jakości obraz będziemy mogli podziwiać. Pod tym względem nie ma znacznej różnicy wśród obecnych na rynku monitorów – średnio od 16,2 do 16,7 miliona kolorów.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5471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Komunikacja komputera z monitorem LCD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574960"/>
          </a:xfrm>
        </p:spPr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sz="2600" dirty="0">
                <a:solidFill>
                  <a:schemeClr val="bg1"/>
                </a:solidFill>
              </a:rPr>
              <a:t>DVI (Digital Video Interface)</a:t>
            </a:r>
          </a:p>
          <a:p>
            <a:pPr lvl="0">
              <a:buChar char="➔"/>
            </a:pPr>
            <a:r>
              <a:rPr lang="pl-PL" sz="2600" dirty="0">
                <a:solidFill>
                  <a:schemeClr val="bg1"/>
                </a:solidFill>
              </a:rPr>
              <a:t>Cyfrowy standard przesyłania sygnału wideo.</a:t>
            </a:r>
          </a:p>
          <a:p>
            <a:pPr lvl="0">
              <a:buChar char="➔"/>
            </a:pPr>
            <a:r>
              <a:rPr lang="pl-PL" sz="2600" dirty="0">
                <a:solidFill>
                  <a:schemeClr val="bg1"/>
                </a:solidFill>
              </a:rPr>
              <a:t>Standard przewiduje okablowanie nie dłuższe niż 5 m.</a:t>
            </a:r>
          </a:p>
          <a:p>
            <a:pPr lvl="0">
              <a:buNone/>
            </a:pPr>
            <a:r>
              <a:rPr lang="pl-PL" sz="2600" dirty="0">
                <a:solidFill>
                  <a:schemeClr val="bg1"/>
                </a:solidFill>
              </a:rPr>
              <a:t>Wyróżnia się kilka odmian złącza DVI</a:t>
            </a:r>
          </a:p>
          <a:p>
            <a:pPr lvl="0">
              <a:buChar char="✔"/>
            </a:pPr>
            <a:r>
              <a:rPr lang="pl-PL" sz="2600" dirty="0">
                <a:solidFill>
                  <a:schemeClr val="bg1"/>
                </a:solidFill>
              </a:rPr>
              <a:t>DVI-I – umożliwia przesyłanie sygnału analogowego i cyfrowego</a:t>
            </a:r>
          </a:p>
          <a:p>
            <a:pPr lvl="0">
              <a:buChar char="✔"/>
            </a:pPr>
            <a:r>
              <a:rPr lang="pl-PL" sz="2600" dirty="0">
                <a:solidFill>
                  <a:schemeClr val="bg1"/>
                </a:solidFill>
              </a:rPr>
              <a:t>DVI-D – umożliwia przesyłanie sygnału wyłącznie cyfrowego</a:t>
            </a:r>
          </a:p>
          <a:p>
            <a:pPr lvl="0">
              <a:buChar char="✔"/>
            </a:pPr>
            <a:r>
              <a:rPr lang="pl-PL" sz="2600" dirty="0">
                <a:solidFill>
                  <a:schemeClr val="bg1"/>
                </a:solidFill>
              </a:rPr>
              <a:t>DVI-A – umożliwia przesyłanie sygnału wyłącznie analogowego</a:t>
            </a:r>
          </a:p>
          <a:p>
            <a:pPr lvl="0">
              <a:buChar char="✔"/>
            </a:pPr>
            <a:endParaRPr lang="pl-PL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97400"/>
            <a:ext cx="10080000" cy="586259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HDMI (High Definition Multimedia Interface).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Cyfrowy standard przesyłania audio/wideo umożliwiający przesyłanie obrazu wysokiej rozdzielczości (HD) i dźwięku wielokanałowego</a:t>
            </a:r>
          </a:p>
          <a:p>
            <a:pPr lvl="0"/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 Pierwszy działający wyświetlacz LCD, oparty na dynamicznym trybie rozpraszania DSM stworzył George H. </a:t>
            </a:r>
            <a:r>
              <a:rPr lang="pl-PL" dirty="0" err="1">
                <a:solidFill>
                  <a:schemeClr val="bg1"/>
                </a:solidFill>
              </a:rPr>
              <a:t>Heilmeier</a:t>
            </a:r>
            <a:r>
              <a:rPr lang="pl-PL" dirty="0">
                <a:solidFill>
                  <a:schemeClr val="bg1"/>
                </a:solidFill>
              </a:rPr>
              <a:t> . Dostarczenie do wyświetlacza DSM napięcia powodowało automatyczne przejście dotąd w pełni przeźroczystej warstwy ciekłych kryształów w stan „mętnie mleczny”.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7080" y="1563480"/>
            <a:ext cx="7810920" cy="591012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Zalety monitorów LCD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58960"/>
          </a:xfrm>
        </p:spPr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Bardzo dobra jasność/kontrast obrazu.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Bardzo dobra geometria obrazu.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Mały pobór mocy.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Mała waga stąd łatwa regulacja.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Idealnie płaski monitor.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Dużo mniejsza emisja promieniowania elektromagnetycznego niż w CRT.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Małe znaczenie częstotliwości odświeżania dla jakości obrazu.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Wady monitorów LCD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Optymalny obraz tylko dla natywnej rozdzielczości.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Średni czas reakcji.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Gorsze odwzorowanie kolorów niż w CRT.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Jakość obrazu zależna od kąta widzenia.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Monitory 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Monitory LED wyposażone są w te same matryce jak LCD lecz różni je rodzaj wykorzystywanego podświetlenia. Jarzeniowe lampy zastąpione są blokami diod LED, dzięki czemu otrzymujemy równomierne oświetlenie całej matrycy. Uzyskane kolory są żywsze i bardziej zróżnicowane.</a:t>
            </a:r>
          </a:p>
          <a:p>
            <a:pPr lvl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5471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Technologie LED</a:t>
            </a:r>
            <a:br>
              <a:rPr lang="pl-PL" dirty="0">
                <a:solidFill>
                  <a:schemeClr val="bg1"/>
                </a:solidFill>
                <a:latin typeface="Comic Sans MS" pitchFamily="66"/>
              </a:rPr>
            </a:br>
            <a:endParaRPr lang="pl-PL" dirty="0">
              <a:solidFill>
                <a:schemeClr val="bg1"/>
              </a:solidFill>
              <a:latin typeface="Comic Sans MS" pitchFamily="66"/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Krawędziowe LED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Plusem technologii podświetlenia krawędziowego w LED jest cena – jest ona tańsza od bezpośredniego podświetlenia. Świecące na biało diody, rozmieszczone są po bokach matrycy, a światło jest kierowane za pomocą reflektorów, dzięki czemu zapewnione jest równomierne oświetlenie powierzchni ekranu.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Bezpośrednie LED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W przypadku technologii podświetlania bezpośredniego LED diody znajdują na całej tylnej powierzchni panelu. Dzięki takiemu rozmieszczeniu możliwe jest podświetlanie wybranych fragmentów ekranu z możliwością sterowania jasnością. Skomplikowany algorytm sterujący oświetleniem pozwala na uzyskanie większego kontrastu wybranych fragmentów obrazu.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000"/>
            <a:ext cx="10110599" cy="350387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Technologie wyświetlania obrazu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dirty="0">
                <a:solidFill>
                  <a:schemeClr val="bg1"/>
                </a:solidFill>
              </a:rPr>
              <a:t>Real </a:t>
            </a:r>
            <a:r>
              <a:rPr lang="pl-PL" dirty="0" err="1">
                <a:solidFill>
                  <a:schemeClr val="bg1"/>
                </a:solidFill>
              </a:rPr>
              <a:t>Pixel</a:t>
            </a:r>
            <a:endParaRPr lang="pl-PL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to pierwsza z nich, w której na każdy piksel; składają się 3 diody czerwona zielona i niebieska (RGB). Diody LED funkcjonują podobnie jak na zwykłym ekranie telewizyjnym, poprzez kombinację jasności świecenia poszczególnych z </a:t>
            </a:r>
            <a:r>
              <a:rPr lang="pl-PL" dirty="0" err="1">
                <a:solidFill>
                  <a:schemeClr val="bg1"/>
                </a:solidFill>
              </a:rPr>
              <a:t>diód</a:t>
            </a:r>
            <a:r>
              <a:rPr lang="pl-PL" dirty="0">
                <a:solidFill>
                  <a:schemeClr val="bg1"/>
                </a:solidFill>
              </a:rPr>
              <a:t> ekranu, uzyskuje się obraz w różnych kolorach.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dirty="0">
                <a:solidFill>
                  <a:schemeClr val="bg1"/>
                </a:solidFill>
              </a:rPr>
              <a:t>PIXEL BIS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To druga technologia wyświetlania obrazu przy zastosowaniu </a:t>
            </a:r>
            <a:r>
              <a:rPr lang="pl-PL" dirty="0" err="1">
                <a:solidFill>
                  <a:schemeClr val="bg1"/>
                </a:solidFill>
              </a:rPr>
              <a:t>diód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led</a:t>
            </a:r>
            <a:r>
              <a:rPr lang="pl-PL" dirty="0">
                <a:solidFill>
                  <a:schemeClr val="bg1"/>
                </a:solidFill>
              </a:rPr>
              <a:t>, daje ona jednak znacznie większe możliwości i zachowuje większą głębię kolorów i wrażenia dla odbiorcy. W celu uzyskania jak najwyższej jakości obrazu w ekranach z </a:t>
            </a:r>
            <a:r>
              <a:rPr lang="pl-PL" dirty="0" err="1">
                <a:solidFill>
                  <a:schemeClr val="bg1"/>
                </a:solidFill>
              </a:rPr>
              <a:t>pixel</a:t>
            </a:r>
            <a:r>
              <a:rPr lang="pl-PL" dirty="0">
                <a:solidFill>
                  <a:schemeClr val="bg1"/>
                </a:solidFill>
              </a:rPr>
              <a:t> bis zastosowano na każdy </a:t>
            </a:r>
            <a:r>
              <a:rPr lang="pl-PL" dirty="0" err="1">
                <a:solidFill>
                  <a:schemeClr val="bg1"/>
                </a:solidFill>
              </a:rPr>
              <a:t>pixel</a:t>
            </a:r>
            <a:r>
              <a:rPr lang="pl-PL" dirty="0">
                <a:solidFill>
                  <a:schemeClr val="bg1"/>
                </a:solidFill>
              </a:rPr>
              <a:t> aż cztery diody LED o jedną czerwoną więcej czyli mamy: dwie czerwone, jedną zieloną, jedną niebieską.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080000"/>
            <a:ext cx="364679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48000" y="4896000"/>
            <a:ext cx="1136956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Real </a:t>
            </a: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Pixel</a:t>
            </a:r>
            <a:endParaRPr lang="pl-PL" sz="1800" b="0" i="0" u="none" strike="noStrike" kern="1200" cap="none" dirty="0">
              <a:ln>
                <a:noFill/>
              </a:ln>
              <a:solidFill>
                <a:schemeClr val="bg1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88000" y="1080000"/>
            <a:ext cx="3671999" cy="36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5976000" y="4981680"/>
            <a:ext cx="1021860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 err="1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Pixel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 Bis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Liberation SansRockwell Extra Bold" pitchFamily="34"/>
              </a:rPr>
              <a:t>Ciekły Kryształ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431800" y="1763613"/>
            <a:ext cx="9071640" cy="4384440"/>
          </a:xfrm>
        </p:spPr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Ciekły kryształ (LC) jest substancją organiczną o ciekłej</a:t>
            </a:r>
          </a:p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formie i krystalicznej strukturze molekularnej. Cząsteczki</a:t>
            </a:r>
          </a:p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w kształcie pręcików normalnie są ustawione w</a:t>
            </a:r>
          </a:p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równoległych rzędach. Do sterowania nimi używane jest</a:t>
            </a:r>
          </a:p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pole elektryczne. W zależności od tego czy występuje</a:t>
            </a:r>
          </a:p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napięcie prądu lub jego braku cząsteczki kryształu</a:t>
            </a:r>
          </a:p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odpowiednio się ustawiają, co powoduje zmianę</a:t>
            </a:r>
          </a:p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polaryzacji padającego na nią światła.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Różnica między LCD a LED.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00000"/>
            <a:ext cx="10051560" cy="443124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Zalety monitora 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Większy kontrast niż LCD.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Lepsze kolory.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Dłuższy „czas życia” niż LCD.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Mniejszy pobór prądu.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Wady monitora 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dirty="0">
                <a:solidFill>
                  <a:schemeClr val="bg1"/>
                </a:solidFill>
              </a:rPr>
              <a:t>Wysoki koszt produkcji.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OLED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(Organiczna dioda elektroluminescencyjna)</a:t>
            </a:r>
          </a:p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Dioda elektroluminescencyjna (LED) wytwarzana ze związków organicznych. OLED oznacza także klasę wyświetlaczy graficznych, opartych na tej technologii.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Comic Sans MS" pitchFamily="66"/>
              </a:rPr>
              <a:t>Zasada działania OLED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55999"/>
            <a:ext cx="10073160" cy="534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Zasada działania OLED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sz="2800" dirty="0">
                <a:solidFill>
                  <a:schemeClr val="bg1"/>
                </a:solidFill>
              </a:rPr>
              <a:t>OLED składa się z warstwy emisyjnej, warstwy przewodzącej, podłoża oraz anody i katody. Warstwy złożone są z cząstek organicznych polimerów przewodzących. Ich poziom przewodzenia znajduje się w zakresie między izolatorami a przewodnikami, z tego względu nazywane są one półprzewodnikami organicznymi. Przyłożenie napięcia do OLED powoduje przepływ elektronów od katody do anody, zatem katoda podaje elektrony do warstwy emisyjnej, a anoda pobiera elektrony z warstwy przewodzącej, innymi słowy anoda podaje dziury elektronowe do warstwy emisyjnej.</a:t>
            </a:r>
          </a:p>
          <a:p>
            <a:pPr lvl="0">
              <a:buNone/>
            </a:pP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8160" y="1706760"/>
            <a:ext cx="8997840" cy="3621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 rot="24000">
            <a:off x="2091039" y="509029"/>
            <a:ext cx="6909840" cy="85824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Schemat OLED: 1 – katoda (−), 2 – warstwa emisyjna, </a:t>
            </a:r>
            <a:endParaRPr lang="pl-PL" sz="1800" b="0" i="0" u="none" strike="noStrike" kern="1200" cap="none" dirty="0" smtClean="0">
              <a:ln>
                <a:noFill/>
              </a:ln>
              <a:solidFill>
                <a:schemeClr val="bg1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 smtClean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3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 – </a:t>
            </a:r>
            <a:r>
              <a:rPr lang="pl-PL" sz="1800" b="0" i="0" u="none" strike="noStrike" kern="1200" cap="none" dirty="0" smtClean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emisja 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promieniowania, </a:t>
            </a:r>
            <a:endParaRPr lang="pl-PL" sz="1800" b="0" i="0" u="none" strike="noStrike" kern="1200" cap="none" dirty="0" smtClean="0">
              <a:ln>
                <a:noFill/>
              </a:ln>
              <a:solidFill>
                <a:schemeClr val="bg1"/>
              </a:solidFill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cap="none" dirty="0" smtClean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4</a:t>
            </a:r>
            <a:r>
              <a:rPr lang="pl-PL" sz="1800" b="0" i="0" u="none" strike="noStrike" kern="1200" cap="none" dirty="0">
                <a:ln>
                  <a:noFill/>
                </a:ln>
                <a:solidFill>
                  <a:schemeClr val="bg1"/>
                </a:solidFill>
                <a:latin typeface="Liberation Sans" pitchFamily="18"/>
                <a:ea typeface="Microsoft YaHei" pitchFamily="2"/>
                <a:cs typeface="Mangal" pitchFamily="2"/>
              </a:rPr>
              <a:t> – warstwa przewodząca, 5 – anoda (+)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Typy wyświetlaczy OLED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dirty="0">
                <a:solidFill>
                  <a:schemeClr val="bg1"/>
                </a:solidFill>
              </a:rPr>
              <a:t>RGB OLED</a:t>
            </a:r>
          </a:p>
          <a:p>
            <a:pPr lvl="0">
              <a:buChar char="➔"/>
            </a:pPr>
            <a:r>
              <a:rPr lang="pl-PL" dirty="0">
                <a:solidFill>
                  <a:schemeClr val="bg1"/>
                </a:solidFill>
              </a:rPr>
              <a:t>Active-</a:t>
            </a:r>
            <a:r>
              <a:rPr lang="pl-PL" dirty="0" err="1">
                <a:solidFill>
                  <a:schemeClr val="bg1"/>
                </a:solidFill>
              </a:rPr>
              <a:t>matrix</a:t>
            </a:r>
            <a:r>
              <a:rPr lang="pl-PL" dirty="0">
                <a:solidFill>
                  <a:schemeClr val="bg1"/>
                </a:solidFill>
              </a:rPr>
              <a:t> OLED (AMOLED)</a:t>
            </a:r>
          </a:p>
          <a:p>
            <a:pPr lvl="0">
              <a:buChar char="➔"/>
            </a:pPr>
            <a:r>
              <a:rPr lang="pl-PL" dirty="0" err="1">
                <a:solidFill>
                  <a:schemeClr val="bg1"/>
                </a:solidFill>
              </a:rPr>
              <a:t>Passive-matrix</a:t>
            </a:r>
            <a:r>
              <a:rPr lang="pl-PL" dirty="0">
                <a:solidFill>
                  <a:schemeClr val="bg1"/>
                </a:solidFill>
              </a:rPr>
              <a:t> OLED (PMOLED)</a:t>
            </a:r>
          </a:p>
          <a:p>
            <a:pPr lvl="0">
              <a:buChar char="➔"/>
            </a:pPr>
            <a:r>
              <a:rPr lang="pl-PL" dirty="0" err="1">
                <a:solidFill>
                  <a:schemeClr val="bg1"/>
                </a:solidFill>
              </a:rPr>
              <a:t>Polymer</a:t>
            </a:r>
            <a:r>
              <a:rPr lang="pl-PL" dirty="0">
                <a:solidFill>
                  <a:schemeClr val="bg1"/>
                </a:solidFill>
              </a:rPr>
              <a:t> LED (PLED)</a:t>
            </a:r>
          </a:p>
          <a:p>
            <a:pPr lvl="0">
              <a:buChar char="➔"/>
            </a:pPr>
            <a:r>
              <a:rPr lang="pl-PL" dirty="0">
                <a:solidFill>
                  <a:schemeClr val="bg1"/>
                </a:solidFill>
              </a:rPr>
              <a:t>Transparent OLED (TOLED)</a:t>
            </a:r>
          </a:p>
          <a:p>
            <a:pPr lvl="0">
              <a:buChar char="➔"/>
            </a:pPr>
            <a:r>
              <a:rPr lang="pl-PL" dirty="0">
                <a:solidFill>
                  <a:schemeClr val="bg1"/>
                </a:solidFill>
              </a:rPr>
              <a:t>Top-</a:t>
            </a:r>
            <a:r>
              <a:rPr lang="pl-PL" dirty="0" err="1">
                <a:solidFill>
                  <a:schemeClr val="bg1"/>
                </a:solidFill>
              </a:rPr>
              <a:t>emitting</a:t>
            </a:r>
            <a:r>
              <a:rPr lang="pl-PL" dirty="0">
                <a:solidFill>
                  <a:schemeClr val="bg1"/>
                </a:solidFill>
              </a:rPr>
              <a:t> OLED (TEOLED)</a:t>
            </a:r>
          </a:p>
          <a:p>
            <a:pPr lvl="0">
              <a:buChar char="➔"/>
            </a:pPr>
            <a:r>
              <a:rPr lang="pl-PL" dirty="0" err="1">
                <a:solidFill>
                  <a:schemeClr val="bg1"/>
                </a:solidFill>
              </a:rPr>
              <a:t>Foldable</a:t>
            </a:r>
            <a:r>
              <a:rPr lang="pl-PL" dirty="0">
                <a:solidFill>
                  <a:schemeClr val="bg1"/>
                </a:solidFill>
              </a:rPr>
              <a:t> OLED (FOLED)</a:t>
            </a:r>
          </a:p>
          <a:p>
            <a:pPr lvl="0">
              <a:buChar char="➔"/>
            </a:pPr>
            <a:r>
              <a:rPr lang="pl-PL" dirty="0">
                <a:solidFill>
                  <a:schemeClr val="bg1"/>
                </a:solidFill>
              </a:rPr>
              <a:t>White OLED (WOLED)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Zalety OLED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sz="2400" dirty="0">
                <a:solidFill>
                  <a:schemeClr val="bg1"/>
                </a:solidFill>
              </a:rPr>
              <a:t>Odwzorowanie barw pozwalające uzyskać WIDE </a:t>
            </a:r>
            <a:r>
              <a:rPr lang="pl-PL" sz="2400" dirty="0" err="1">
                <a:solidFill>
                  <a:schemeClr val="bg1"/>
                </a:solidFill>
              </a:rPr>
              <a:t>Gamut</a:t>
            </a:r>
            <a:r>
              <a:rPr lang="pl-PL" sz="2400" dirty="0">
                <a:solidFill>
                  <a:schemeClr val="bg1"/>
                </a:solidFill>
              </a:rPr>
              <a:t> RGB (skalibrowane, profesjonalne monitory dla grafików typu LED LCD tylko zbliżają się do tego poziomu).</a:t>
            </a:r>
          </a:p>
          <a:p>
            <a:pPr lvl="0">
              <a:buChar char="➔"/>
            </a:pPr>
            <a:r>
              <a:rPr lang="pl-PL" sz="2400" dirty="0">
                <a:solidFill>
                  <a:schemeClr val="bg1"/>
                </a:solidFill>
              </a:rPr>
              <a:t>Możliwość zakrzywienia powierzchni ekranu. W procesie produkcji materiał organiczny może być naniesiony na odpowiednie elastyczne i lekkie podłoże, daje to możliwość produkcji zwijanych wyświetlaczy, ekranów wszytych w odzież, oraz lżejszych komputerów przenośnych.</a:t>
            </a:r>
          </a:p>
          <a:p>
            <a:pPr lvl="0">
              <a:buChar char="➔"/>
            </a:pPr>
            <a:r>
              <a:rPr lang="pl-PL" sz="2400" dirty="0">
                <a:solidFill>
                  <a:schemeClr val="bg1"/>
                </a:solidFill>
              </a:rPr>
              <a:t>Posiada większą skalę barw i jasność, niż LCD, ponieważ piksele OLED bezpośrednio emitują światło, które nie jest zatrzymywane przez filtry polaryzacyjne, tak jak jest w wypadku LCD.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sz="2800" dirty="0">
                <a:solidFill>
                  <a:schemeClr val="bg1"/>
                </a:solidFill>
              </a:rPr>
              <a:t>W procesie produkcji OLED nie jest wykorzystywana rtęć, co czyni je bardziej przyjaznymi dla środowiska.</a:t>
            </a:r>
          </a:p>
          <a:p>
            <a:pPr lvl="0">
              <a:buChar char="➔"/>
            </a:pPr>
            <a:r>
              <a:rPr lang="pl-PL" sz="2800" dirty="0">
                <a:solidFill>
                  <a:schemeClr val="bg1"/>
                </a:solidFill>
              </a:rPr>
              <a:t>Dzięki prostej budowie, braku podświetlenia oraz mniejszej liczbie warstw wyświetlacza, szacunkowe koszty masowej produkcji są znacznie niższe niż produkcja wyświetlaczy LCD oraz paneli plazmowych. Także mniejsze zużycie energii i mniejsza liczba elementów ma wpływ na niższy koszt eksploatacji wyświetlaczy OLED.</a:t>
            </a:r>
          </a:p>
          <a:p>
            <a:pPr lvl="0">
              <a:buChar char="➔"/>
            </a:pPr>
            <a:r>
              <a:rPr lang="pl-PL" sz="2800" dirty="0">
                <a:solidFill>
                  <a:schemeClr val="bg1"/>
                </a:solidFill>
              </a:rPr>
              <a:t>Bardzo mała grubość, niska waga.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142920"/>
            <a:ext cx="9071640" cy="15793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Liberation SansRockwell Extra Bold" pitchFamily="34"/>
              </a:rPr>
              <a:t>Zasada Działania </a:t>
            </a:r>
            <a:br>
              <a:rPr lang="pl-PL" dirty="0">
                <a:solidFill>
                  <a:schemeClr val="bg1"/>
                </a:solidFill>
                <a:latin typeface="Liberation SansRockwell Extra Bold" pitchFamily="34"/>
              </a:rPr>
            </a:br>
            <a:r>
              <a:rPr lang="pl-PL" dirty="0">
                <a:solidFill>
                  <a:schemeClr val="bg1"/>
                </a:solidFill>
                <a:latin typeface="Liberation SansRockwell Extra Bold" pitchFamily="34"/>
              </a:rPr>
              <a:t>Ciekłych Kryształów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3960" algn="l" hangingPunct="1">
              <a:buNone/>
              <a:tabLst>
                <a:tab pos="274320" algn="l"/>
              </a:tabLst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Ekran LCD zbudowany jest z dwóch warstw ciekłych  kryształów umieszczonych pomiędzy dwiema odpowiednio  wyprofilowanymi powierzchniami, z których jedna jest ustawiona pod kątem 90 stopni wobec drugiej. Monitor LCD w przeciwieństwie do modeli CRT pracuje z maksymalną jakością tylko w rozdzielczości rzeczywistej, bo LCD ma stałą liczbę pikseli. Oczywiście prezentacja obrazu z inną rozdzielczością jest możliwa, jednak wtedy mamy do wyboru dwa sposoby oglądania obrazu - wyświetlany na fragmencie matrycy odpowiadającej danej rozdzielczości (np. 640x480 na panelu o rzeczywistej rozdzielczości 1024x768) lub prezentowany na całej powierzchni ekranu przy użyciu algorytmów skalowania.</a:t>
            </a:r>
          </a:p>
          <a:p>
            <a:pPr marL="274320" lvl="0" indent="-273960" algn="l" hangingPunct="1">
              <a:buNone/>
              <a:tabLst>
                <a:tab pos="274320" algn="l"/>
              </a:tabLst>
            </a:pPr>
            <a:endParaRPr lang="pl-PL" sz="2600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lr>
                <a:srgbClr val="000000"/>
              </a:buClr>
              <a:buChar char="➔"/>
            </a:pPr>
            <a:r>
              <a:rPr lang="pl-PL" sz="2400" dirty="0">
                <a:solidFill>
                  <a:schemeClr val="bg1"/>
                </a:solidFill>
              </a:rPr>
              <a:t>W procesie produkcji OLED nie jest wykorzystywana rtęć, co czyni je bardziej przyjaznymi dla środowiska.</a:t>
            </a:r>
          </a:p>
          <a:p>
            <a:pPr lvl="0">
              <a:buClr>
                <a:srgbClr val="000000"/>
              </a:buClr>
              <a:buChar char="➔"/>
            </a:pPr>
            <a:r>
              <a:rPr lang="pl-PL" sz="2400" dirty="0">
                <a:solidFill>
                  <a:schemeClr val="bg1"/>
                </a:solidFill>
              </a:rPr>
              <a:t>Dzięki prostej budowie, braku podświetlenia oraz mniejszej liczbie warstw wyświetlacza, szacunkowe koszty masowej produkcji są znacznie niższe niż produkcja wyświetlaczy LCD oraz paneli plazmowych.</a:t>
            </a:r>
          </a:p>
          <a:p>
            <a:pPr lvl="0">
              <a:buClr>
                <a:srgbClr val="000000"/>
              </a:buClr>
              <a:buChar char="➔"/>
            </a:pPr>
            <a:r>
              <a:rPr lang="pl-PL" sz="2400" dirty="0">
                <a:solidFill>
                  <a:schemeClr val="bg1"/>
                </a:solidFill>
              </a:rPr>
              <a:t>Także mniejsze zużycie energii i mniejsza liczba elementów ma wpływ na niższy koszt eksploatacji wyświetlaczy OLED.</a:t>
            </a:r>
          </a:p>
          <a:p>
            <a:pPr lvl="0">
              <a:buClr>
                <a:srgbClr val="000000"/>
              </a:buClr>
              <a:buChar char="➔"/>
            </a:pPr>
            <a:r>
              <a:rPr lang="pl-PL" sz="2400" dirty="0">
                <a:solidFill>
                  <a:schemeClr val="bg1"/>
                </a:solidFill>
              </a:rPr>
              <a:t>Bardzo mała grubość, niska waga.</a:t>
            </a:r>
          </a:p>
          <a:p>
            <a:pPr lvl="0">
              <a:buClr>
                <a:srgbClr val="000000"/>
              </a:buClr>
              <a:buChar char="➔"/>
            </a:pPr>
            <a:r>
              <a:rPr lang="pl-PL" sz="2400" dirty="0">
                <a:solidFill>
                  <a:schemeClr val="bg1"/>
                </a:solidFill>
              </a:rPr>
              <a:t>Największy kontrast oraz jasność spośród obecnych </a:t>
            </a:r>
            <a:r>
              <a:rPr lang="pl-PL" sz="2400" dirty="0" err="1">
                <a:solidFill>
                  <a:schemeClr val="bg1"/>
                </a:solidFill>
              </a:rPr>
              <a:t>technologi</a:t>
            </a:r>
            <a:r>
              <a:rPr lang="pl-PL" sz="2400" dirty="0">
                <a:solidFill>
                  <a:schemeClr val="bg1"/>
                </a:solidFill>
              </a:rPr>
              <a:t> wyświetlaczy, dzięki podświetleniu każdego piksela.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  <a:latin typeface="Comic Sans MS" pitchFamily="66"/>
              </a:rPr>
              <a:t>Wady OLED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sz="2400" dirty="0">
                <a:solidFill>
                  <a:schemeClr val="bg1"/>
                </a:solidFill>
              </a:rPr>
              <a:t>Większe zużycie energii od ekranów LCD w trakcie wyświetlania białych i jasnych elementów, np. podczas przeglądania stron internetowych lub dokumentów w edytorze tekstu (podczas testów mieszanych wyświetlacz pobiera o 30% mniej energii).</a:t>
            </a:r>
          </a:p>
          <a:p>
            <a:pPr lvl="0">
              <a:buChar char="➔"/>
            </a:pPr>
            <a:r>
              <a:rPr lang="pl-PL" sz="2400" dirty="0">
                <a:solidFill>
                  <a:schemeClr val="bg1"/>
                </a:solidFill>
              </a:rPr>
              <a:t>W przypadku </a:t>
            </a:r>
            <a:r>
              <a:rPr lang="pl-PL" sz="2400" dirty="0" err="1">
                <a:solidFill>
                  <a:schemeClr val="bg1"/>
                </a:solidFill>
              </a:rPr>
              <a:t>rozszczelnienia</a:t>
            </a:r>
            <a:r>
              <a:rPr lang="pl-PL" sz="2400" dirty="0">
                <a:solidFill>
                  <a:schemeClr val="bg1"/>
                </a:solidFill>
              </a:rPr>
              <a:t> matrycy wyświetlacza, spowodowanego mechanicznym uszkodzeniem, wilgoć może zniszczyć materiał organiczny.</a:t>
            </a:r>
          </a:p>
          <a:p>
            <a:pPr lvl="0">
              <a:buChar char="➔"/>
            </a:pPr>
            <a:r>
              <a:rPr lang="pl-PL" sz="2400" dirty="0">
                <a:solidFill>
                  <a:schemeClr val="bg1"/>
                </a:solidFill>
              </a:rPr>
              <a:t>Rozwój technologii jest ograniczony patentami posiadanymi przez Eastman Kodak, żądającego nabycia licencji przez inne firmy. W przeszłości, wiele technologii wyświetlaczy stawało się szeroko rozpowszechnionych dopiero po wygaśnięciu patentów, klasycznym przykładem jest maska szczelinowa CRT.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>
                <a:solidFill>
                  <a:schemeClr val="bg1"/>
                </a:solidFill>
              </a:rPr>
              <a:t>Źródła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Char char="➔"/>
            </a:pPr>
            <a:r>
              <a:rPr lang="pl-PL" sz="2000" dirty="0">
                <a:hlinkClick r:id="rId3"/>
              </a:rPr>
              <a:t>http://pclab.pl/art41137-4.html</a:t>
            </a:r>
          </a:p>
          <a:p>
            <a:pPr lvl="0">
              <a:buChar char="➔"/>
            </a:pPr>
            <a:r>
              <a:rPr lang="pl-PL" sz="2000" dirty="0">
                <a:hlinkClick r:id="rId4"/>
              </a:rPr>
              <a:t>http://miroslawzelent.pl/wyklady/monitory-komputerowe-budowa-crt-lcd-wyklad.pdf</a:t>
            </a:r>
          </a:p>
          <a:p>
            <a:pPr lvl="0">
              <a:buChar char="➔"/>
            </a:pPr>
            <a:r>
              <a:rPr lang="pl-PL" sz="2000" dirty="0">
                <a:hlinkClick r:id="rId5"/>
              </a:rPr>
              <a:t>http://wikipedia.org</a:t>
            </a:r>
            <a:r>
              <a:rPr lang="pl-PL" sz="2000" dirty="0"/>
              <a:t>  </a:t>
            </a:r>
          </a:p>
          <a:p>
            <a:pPr lvl="0">
              <a:buChar char="➔"/>
            </a:pPr>
            <a:r>
              <a:rPr lang="pl-PL" sz="2000" dirty="0">
                <a:hlinkClick r:id="rId6"/>
              </a:rPr>
              <a:t>http://www.pcformat.pl/Co-swieci-w-ekranie-LCD,a,931,strona,2</a:t>
            </a:r>
          </a:p>
          <a:p>
            <a:pPr lvl="0">
              <a:buChar char="➔"/>
            </a:pPr>
            <a:r>
              <a:rPr lang="pl-PL" sz="2000" dirty="0">
                <a:hlinkClick r:id="rId7"/>
              </a:rPr>
              <a:t>http://telewizor.eu</a:t>
            </a:r>
          </a:p>
          <a:p>
            <a:pPr lvl="0">
              <a:buChar char="➔"/>
            </a:pPr>
            <a:r>
              <a:rPr lang="pl-PL" sz="2000" dirty="0">
                <a:hlinkClick r:id="rId8"/>
              </a:rPr>
              <a:t>http://www.euro.com.pl/artykuly/wszystkie/artykul-rodzaje-matryc-w-monitorach.bhtml</a:t>
            </a:r>
            <a:r>
              <a:rPr lang="pl-PL" sz="2000" dirty="0"/>
              <a:t>  </a:t>
            </a:r>
          </a:p>
          <a:p>
            <a:pPr lvl="0">
              <a:buChar char="➔"/>
            </a:pPr>
            <a:r>
              <a:rPr lang="pl-PL" sz="2000" dirty="0">
                <a:hlinkClick r:id="rId9"/>
              </a:rPr>
              <a:t>https://www.google.pl/imghp?hl=pl&amp;tab=wi&amp;ei=qnjoVpiYJMH9yQOq_ZRA&amp;ved=0EKouCBQoAQ</a:t>
            </a:r>
          </a:p>
          <a:p>
            <a:pPr lvl="0" algn="l" hangingPunct="1">
              <a:buNone/>
            </a:pPr>
            <a:endParaRPr lang="pl-PL" sz="2000" dirty="0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Rockwell Extra Bold" pitchFamily="18"/>
              </a:rPr>
              <a:t>Budowa Monitora LCD</a:t>
            </a: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2000" y="1221119"/>
            <a:ext cx="5184000" cy="62388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l-PL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pl-PL" sz="2400" dirty="0">
                <a:solidFill>
                  <a:schemeClr val="bg1"/>
                </a:solidFill>
              </a:rPr>
              <a:t>Wszystkie rodzaje wyświetlaczy ciekłokrystalicznych składają się z czterech podstawowych elementów:</a:t>
            </a: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komórek, w których zatopiona jest niewielka ilość ciekłego kryształu;</a:t>
            </a:r>
          </a:p>
          <a:p>
            <a:pPr lvl="0"/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elektrod, które są źródłem pola elektrycznego działającego bezpośrednio na ciekły kryształ;</a:t>
            </a:r>
          </a:p>
          <a:p>
            <a:pPr lvl="0"/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dwóch cienkich folii, z których jedna pełni rolę polaryzatora a druga analizatora;</a:t>
            </a:r>
          </a:p>
          <a:p>
            <a:pPr lvl="0"/>
            <a:endParaRPr lang="pl-PL" sz="2400" dirty="0">
              <a:solidFill>
                <a:schemeClr val="bg1"/>
              </a:solidFill>
            </a:endParaRPr>
          </a:p>
          <a:p>
            <a:pPr lvl="0"/>
            <a:r>
              <a:rPr lang="pl-PL" sz="2400" dirty="0">
                <a:solidFill>
                  <a:schemeClr val="bg1"/>
                </a:solidFill>
              </a:rPr>
              <a:t>źródła światła.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440000"/>
            <a:ext cx="8712000" cy="604584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1759</Words>
  <Application>Microsoft Office PowerPoint</Application>
  <PresentationFormat>Niestandardowy</PresentationFormat>
  <Paragraphs>184</Paragraphs>
  <Slides>62</Slides>
  <Notes>62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3" baseType="lpstr">
      <vt:lpstr>Domyślnie</vt:lpstr>
      <vt:lpstr>Monitory LCD, LED, OLED</vt:lpstr>
      <vt:lpstr>Prezentacja programu PowerPoint</vt:lpstr>
      <vt:lpstr>Historia monitorów LCD</vt:lpstr>
      <vt:lpstr>Prezentacja programu PowerPoint</vt:lpstr>
      <vt:lpstr>Ciekły Kryształ</vt:lpstr>
      <vt:lpstr>Zasada Działania  Ciekłych Kryształów</vt:lpstr>
      <vt:lpstr>Budowa Monitora LCD</vt:lpstr>
      <vt:lpstr>Prezentacja programu PowerPoint</vt:lpstr>
      <vt:lpstr>Prezentacja programu PowerPoint</vt:lpstr>
      <vt:lpstr>Filtr selektywny</vt:lpstr>
      <vt:lpstr>Rodzaje paneli LCD</vt:lpstr>
      <vt:lpstr>Prezentacja programu PowerPoint</vt:lpstr>
      <vt:lpstr>Rodzaje Matryc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Matryce Aktywne</vt:lpstr>
      <vt:lpstr>Matryca Twisted Nematic</vt:lpstr>
      <vt:lpstr>Matryca Multidomain Vertical Alignment </vt:lpstr>
      <vt:lpstr>Odświeżanie w monitorach LCD</vt:lpstr>
      <vt:lpstr>Martwe punkty</vt:lpstr>
      <vt:lpstr>Prezentacja programu PowerPoint</vt:lpstr>
      <vt:lpstr>Parametry Monitora LCD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Komunikacja komputera z monitorem LCD</vt:lpstr>
      <vt:lpstr>Prezentacja programu PowerPoint</vt:lpstr>
      <vt:lpstr>Prezentacja programu PowerPoint</vt:lpstr>
      <vt:lpstr>Prezentacja programu PowerPoint</vt:lpstr>
      <vt:lpstr>Zalety monitorów LCD</vt:lpstr>
      <vt:lpstr>Wady monitorów LCD</vt:lpstr>
      <vt:lpstr>Monitory LED</vt:lpstr>
      <vt:lpstr>Technologie LED </vt:lpstr>
      <vt:lpstr>Prezentacja programu PowerPoint</vt:lpstr>
      <vt:lpstr>Prezentacja programu PowerPoint</vt:lpstr>
      <vt:lpstr>Technologie wyświetlania obrazu</vt:lpstr>
      <vt:lpstr>Prezentacja programu PowerPoint</vt:lpstr>
      <vt:lpstr>Prezentacja programu PowerPoint</vt:lpstr>
      <vt:lpstr>Różnica między LCD a LED.</vt:lpstr>
      <vt:lpstr>Zalety monitora LED</vt:lpstr>
      <vt:lpstr>Wady monitora LED</vt:lpstr>
      <vt:lpstr>OLED</vt:lpstr>
      <vt:lpstr>Zasada działania OLED</vt:lpstr>
      <vt:lpstr>Zasada działania OLED</vt:lpstr>
      <vt:lpstr>Prezentacja programu PowerPoint</vt:lpstr>
      <vt:lpstr>Typy wyświetlaczy OLED</vt:lpstr>
      <vt:lpstr>Zalety OLED</vt:lpstr>
      <vt:lpstr>Prezentacja programu PowerPoint</vt:lpstr>
      <vt:lpstr>Prezentacja programu PowerPoint</vt:lpstr>
      <vt:lpstr>Wady OLED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Monitory LCD, LED, OLED</dc:title>
  <dc:creator>student</dc:creator>
  <cp:lastModifiedBy>student</cp:lastModifiedBy>
  <cp:revision>7</cp:revision>
  <dcterms:created xsi:type="dcterms:W3CDTF">2016-03-13T12:26:18Z</dcterms:created>
  <dcterms:modified xsi:type="dcterms:W3CDTF">2016-03-16T08:49:29Z</dcterms:modified>
</cp:coreProperties>
</file>